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57" r:id="rId3"/>
    <p:sldId id="258" r:id="rId4"/>
    <p:sldId id="259" r:id="rId5"/>
    <p:sldId id="260" r:id="rId6"/>
    <p:sldId id="261" r:id="rId7"/>
    <p:sldId id="286" r:id="rId8"/>
    <p:sldId id="262" r:id="rId9"/>
    <p:sldId id="263" r:id="rId10"/>
    <p:sldId id="264" r:id="rId11"/>
    <p:sldId id="266" r:id="rId12"/>
    <p:sldId id="267" r:id="rId13"/>
    <p:sldId id="268" r:id="rId14"/>
    <p:sldId id="277" r:id="rId15"/>
    <p:sldId id="269" r:id="rId16"/>
    <p:sldId id="270" r:id="rId17"/>
    <p:sldId id="271" r:id="rId18"/>
    <p:sldId id="278" r:id="rId19"/>
    <p:sldId id="283" r:id="rId20"/>
    <p:sldId id="272" r:id="rId21"/>
    <p:sldId id="273" r:id="rId22"/>
    <p:sldId id="274" r:id="rId23"/>
    <p:sldId id="275" r:id="rId24"/>
    <p:sldId id="279" r:id="rId25"/>
    <p:sldId id="276" r:id="rId26"/>
    <p:sldId id="280" r:id="rId27"/>
    <p:sldId id="281" r:id="rId28"/>
    <p:sldId id="282" r:id="rId29"/>
    <p:sldId id="284" r:id="rId30"/>
    <p:sldId id="285" r:id="rId31"/>
    <p:sldId id="287" r:id="rId32"/>
    <p:sldId id="265"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71" autoAdjust="0"/>
    <p:restoredTop sz="94660"/>
  </p:normalViewPr>
  <p:slideViewPr>
    <p:cSldViewPr>
      <p:cViewPr varScale="1">
        <p:scale>
          <a:sx n="69" d="100"/>
          <a:sy n="69" d="100"/>
        </p:scale>
        <p:origin x="-1380"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8BD707-D9CF-40AE-B4C6-C98DA3205C09}" type="datetimeFigureOut">
              <a:rPr lang="en-US" smtClean="0"/>
              <a:pPr/>
              <a:t>4/23/2014</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4/23/2014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4/23/2014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4/23/2014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7" name="Title 6"/>
          <p:cNvSpPr>
            <a:spLocks noGrp="1"/>
          </p:cNvSpPr>
          <p:nvPr>
            <p:ph type="title"/>
          </p:nvPr>
        </p:nvSpPr>
        <p:spPr/>
        <p:txBody>
          <a:bodyPr rtlCol="0"/>
          <a:lstStyle>
            <a:extLst/>
          </a:lstStyle>
          <a:p>
            <a:r>
              <a:rPr kumimoji="0" lang="en-US" smtClean="0"/>
              <a:t>Click to edit Master title style</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1D8BD707-D9CF-40AE-B4C6-C98DA3205C09}" type="datetimeFigureOut">
              <a:rPr lang="en-US" smtClean="0"/>
              <a:pPr/>
              <a:t>4/23/2014</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1D8BD707-D9CF-40AE-B4C6-C98DA3205C09}" type="datetimeFigureOut">
              <a:rPr lang="en-US" smtClean="0"/>
              <a:pPr/>
              <a:t>4/23/2014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8" name="Title 7"/>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1D8BD707-D9CF-40AE-B4C6-C98DA3205C09}" type="datetimeFigureOut">
              <a:rPr lang="en-US" smtClean="0"/>
              <a:pPr/>
              <a:t>4/23/2014</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extLst/>
          </a:lstStyle>
          <a:p>
            <a:fld id="{1D8BD707-D9CF-40AE-B4C6-C98DA3205C09}" type="datetimeFigureOut">
              <a:rPr lang="en-US" smtClean="0"/>
              <a:pPr/>
              <a:t>4/23/2014</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6" name="Title 5"/>
          <p:cNvSpPr>
            <a:spLocks noGrp="1"/>
          </p:cNvSpPr>
          <p:nvPr>
            <p:ph type="title"/>
          </p:nvPr>
        </p:nvSpPr>
        <p:spPr/>
        <p:txBody>
          <a:bodyPr rtlCol="0"/>
          <a:lstStyle>
            <a:extLst/>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1D8BD707-D9CF-40AE-B4C6-C98DA3205C09}" type="datetimeFigureOut">
              <a:rPr lang="en-US" smtClean="0"/>
              <a:pPr/>
              <a:t>4/23/2014</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extLst/>
          </a:lstStyle>
          <a:p>
            <a:fld id="{1D8BD707-D9CF-40AE-B4C6-C98DA3205C09}" type="datetimeFigureOut">
              <a:rPr lang="en-US" smtClean="0"/>
              <a:pPr/>
              <a:t>4/23/2014</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extLst/>
          </a:lstStyle>
          <a:p>
            <a:fld id="{1D8BD707-D9CF-40AE-B4C6-C98DA3205C09}" type="datetimeFigureOut">
              <a:rPr lang="en-US" smtClean="0"/>
              <a:pPr/>
              <a:t>4/23/2014</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6F15528-21DE-4FAA-801E-634DDDAF4B2B}"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extLst/>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extLst/>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8BD707-D9CF-40AE-B4C6-C98DA3205C09}" type="datetimeFigureOut">
              <a:rPr lang="en-US" smtClean="0"/>
              <a:pPr/>
              <a:t>4/23/2014</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Individual Project: </a:t>
            </a:r>
            <a:br>
              <a:rPr lang="en-US" dirty="0" smtClean="0"/>
            </a:br>
            <a:r>
              <a:rPr lang="en-US" dirty="0" smtClean="0"/>
              <a:t>Game Analytics</a:t>
            </a:r>
            <a:endParaRPr lang="en-US" dirty="0"/>
          </a:p>
        </p:txBody>
      </p:sp>
      <p:sp>
        <p:nvSpPr>
          <p:cNvPr id="3" name="Subtitle 2"/>
          <p:cNvSpPr>
            <a:spLocks noGrp="1"/>
          </p:cNvSpPr>
          <p:nvPr>
            <p:ph type="subTitle" idx="1"/>
          </p:nvPr>
        </p:nvSpPr>
        <p:spPr/>
        <p:txBody>
          <a:bodyPr/>
          <a:lstStyle/>
          <a:p>
            <a:r>
              <a:rPr lang="en-US" dirty="0" smtClean="0"/>
              <a:t>Michael </a:t>
            </a:r>
            <a:r>
              <a:rPr lang="en-US" dirty="0" err="1" smtClean="0"/>
              <a:t>Rinaldi</a:t>
            </a:r>
            <a:endParaRPr lang="en-US" dirty="0"/>
          </a:p>
        </p:txBody>
      </p:sp>
    </p:spTree>
    <p:extLst>
      <p:ext uri="{BB962C8B-B14F-4D97-AF65-F5344CB8AC3E}">
        <p14:creationId xmlns:p14="http://schemas.microsoft.com/office/powerpoint/2010/main" val="40093133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Comparison</a:t>
            </a:r>
            <a:endParaRPr lang="en-US" dirty="0"/>
          </a:p>
        </p:txBody>
      </p:sp>
      <p:pic>
        <p:nvPicPr>
          <p:cNvPr id="5" name="Picture 2" descr="C:\Users\Michael\Desktop\Heatmap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84" y="3352800"/>
            <a:ext cx="3404862" cy="324229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p:cNvSpPr>
            <a:spLocks noGrp="1"/>
          </p:cNvSpPr>
          <p:nvPr>
            <p:ph idx="1"/>
          </p:nvPr>
        </p:nvSpPr>
        <p:spPr>
          <a:xfrm>
            <a:off x="457200" y="1481329"/>
            <a:ext cx="8229600" cy="499872"/>
          </a:xfrm>
        </p:spPr>
        <p:txBody>
          <a:bodyPr>
            <a:normAutofit lnSpcReduction="10000"/>
          </a:bodyPr>
          <a:lstStyle/>
          <a:p>
            <a:endParaRPr lang="en-US" dirty="0"/>
          </a:p>
        </p:txBody>
      </p:sp>
      <p:pic>
        <p:nvPicPr>
          <p:cNvPr id="7" name="Picture 2" descr="C:\Users\Michael\Desktop\securedownloa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985" t="17492" r="10202" b="11565"/>
          <a:stretch/>
        </p:blipFill>
        <p:spPr bwMode="auto">
          <a:xfrm>
            <a:off x="5257799" y="192741"/>
            <a:ext cx="2604247" cy="27702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Michael\Desktop\BreadCrumbB.2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339352"/>
            <a:ext cx="3367803" cy="324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9871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81328"/>
            <a:ext cx="8763000" cy="5224272"/>
          </a:xfrm>
        </p:spPr>
        <p:txBody>
          <a:bodyPr>
            <a:normAutofit fontScale="92500" lnSpcReduction="10000"/>
          </a:bodyPr>
          <a:lstStyle/>
          <a:p>
            <a:r>
              <a:rPr lang="en-US" dirty="0" smtClean="0"/>
              <a:t>We got a first build of </a:t>
            </a:r>
            <a:r>
              <a:rPr lang="en-US" dirty="0" err="1" smtClean="0"/>
              <a:t>JackKnife</a:t>
            </a:r>
            <a:r>
              <a:rPr lang="en-US" dirty="0" smtClean="0"/>
              <a:t> out. </a:t>
            </a:r>
          </a:p>
          <a:p>
            <a:pPr lvl="1"/>
            <a:r>
              <a:rPr lang="en-US" dirty="0" smtClean="0"/>
              <a:t>There are 7 enemies that patrol on the level</a:t>
            </a:r>
          </a:p>
          <a:p>
            <a:pPr lvl="1"/>
            <a:r>
              <a:rPr lang="en-US" dirty="0"/>
              <a:t>T</a:t>
            </a:r>
            <a:r>
              <a:rPr lang="en-US" dirty="0" smtClean="0"/>
              <a:t>hey will shoot you if they see you (shooting sounds added). </a:t>
            </a:r>
          </a:p>
          <a:p>
            <a:pPr lvl="1"/>
            <a:r>
              <a:rPr lang="en-US" dirty="0" smtClean="0"/>
              <a:t>You have a gun and a limited 10 ammo.</a:t>
            </a:r>
          </a:p>
          <a:p>
            <a:pPr lvl="1"/>
            <a:r>
              <a:rPr lang="en-US" dirty="0"/>
              <a:t>Y</a:t>
            </a:r>
            <a:r>
              <a:rPr lang="en-US" dirty="0" smtClean="0"/>
              <a:t>ou switch places with an enemy when you shoot it.</a:t>
            </a:r>
          </a:p>
          <a:p>
            <a:r>
              <a:rPr lang="en-US" dirty="0" smtClean="0"/>
              <a:t>Prediction: </a:t>
            </a:r>
          </a:p>
          <a:p>
            <a:pPr lvl="1"/>
            <a:r>
              <a:rPr lang="en-US" dirty="0" smtClean="0"/>
              <a:t>The </a:t>
            </a:r>
            <a:r>
              <a:rPr lang="en-US" dirty="0"/>
              <a:t>game seems too </a:t>
            </a:r>
            <a:r>
              <a:rPr lang="en-US" dirty="0" smtClean="0"/>
              <a:t>easy to me, </a:t>
            </a:r>
            <a:r>
              <a:rPr lang="en-US" dirty="0"/>
              <a:t>especially with the center target in the middle. </a:t>
            </a:r>
            <a:endParaRPr lang="en-US" dirty="0" smtClean="0"/>
          </a:p>
          <a:p>
            <a:pPr lvl="1"/>
            <a:r>
              <a:rPr lang="en-US" dirty="0" smtClean="0"/>
              <a:t>Odds </a:t>
            </a:r>
            <a:r>
              <a:rPr lang="en-US" dirty="0"/>
              <a:t>are the player will kill all of the enemies pretty fast, and restart often without dying. </a:t>
            </a:r>
            <a:endParaRPr lang="en-US" dirty="0" smtClean="0"/>
          </a:p>
          <a:p>
            <a:pPr lvl="1"/>
            <a:r>
              <a:rPr lang="en-US" dirty="0" smtClean="0"/>
              <a:t>Changes </a:t>
            </a:r>
            <a:r>
              <a:rPr lang="en-US" dirty="0"/>
              <a:t>that we could make to stop this (if this happens) </a:t>
            </a:r>
            <a:r>
              <a:rPr lang="en-US" dirty="0" smtClean="0"/>
              <a:t>are:</a:t>
            </a:r>
          </a:p>
          <a:p>
            <a:pPr lvl="7"/>
            <a:r>
              <a:rPr lang="en-US" dirty="0" smtClean="0"/>
              <a:t>to </a:t>
            </a:r>
            <a:r>
              <a:rPr lang="en-US" dirty="0"/>
              <a:t>eliminate the aiming </a:t>
            </a:r>
            <a:r>
              <a:rPr lang="en-US" dirty="0" smtClean="0"/>
              <a:t>circle</a:t>
            </a:r>
          </a:p>
          <a:p>
            <a:pPr lvl="7"/>
            <a:r>
              <a:rPr lang="en-US" dirty="0" smtClean="0"/>
              <a:t>make </a:t>
            </a:r>
            <a:r>
              <a:rPr lang="en-US" dirty="0"/>
              <a:t>the enemies more intelligent and </a:t>
            </a:r>
            <a:r>
              <a:rPr lang="en-US" dirty="0" smtClean="0"/>
              <a:t>reactive</a:t>
            </a:r>
          </a:p>
          <a:p>
            <a:pPr lvl="7"/>
            <a:r>
              <a:rPr lang="en-US" dirty="0" smtClean="0"/>
              <a:t>make </a:t>
            </a:r>
            <a:r>
              <a:rPr lang="en-US" dirty="0"/>
              <a:t>the player have less aiming </a:t>
            </a:r>
            <a:r>
              <a:rPr lang="en-US" dirty="0" smtClean="0"/>
              <a:t>accuracy</a:t>
            </a:r>
          </a:p>
          <a:p>
            <a:pPr lvl="7"/>
            <a:r>
              <a:rPr lang="en-US" dirty="0" smtClean="0"/>
              <a:t>make </a:t>
            </a:r>
            <a:r>
              <a:rPr lang="en-US" dirty="0"/>
              <a:t>the enemies more </a:t>
            </a:r>
            <a:r>
              <a:rPr lang="en-US" dirty="0" smtClean="0"/>
              <a:t>accurate</a:t>
            </a:r>
            <a:endParaRPr lang="en-US" dirty="0"/>
          </a:p>
        </p:txBody>
      </p:sp>
      <p:sp>
        <p:nvSpPr>
          <p:cNvPr id="3" name="Title 2"/>
          <p:cNvSpPr>
            <a:spLocks noGrp="1"/>
          </p:cNvSpPr>
          <p:nvPr>
            <p:ph type="title"/>
          </p:nvPr>
        </p:nvSpPr>
        <p:spPr/>
        <p:txBody>
          <a:bodyPr/>
          <a:lstStyle/>
          <a:p>
            <a:r>
              <a:rPr lang="en-US" dirty="0" smtClean="0"/>
              <a:t>What next?</a:t>
            </a:r>
            <a:endParaRPr lang="en-US" dirty="0"/>
          </a:p>
        </p:txBody>
      </p:sp>
    </p:spTree>
    <p:extLst>
      <p:ext uri="{BB962C8B-B14F-4D97-AF65-F5344CB8AC3E}">
        <p14:creationId xmlns:p14="http://schemas.microsoft.com/office/powerpoint/2010/main" val="892642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2133600"/>
            <a:ext cx="8750640" cy="3839238"/>
          </a:xfrm>
        </p:spPr>
      </p:pic>
      <p:sp>
        <p:nvSpPr>
          <p:cNvPr id="3" name="Title 2"/>
          <p:cNvSpPr>
            <a:spLocks noGrp="1"/>
          </p:cNvSpPr>
          <p:nvPr>
            <p:ph type="title"/>
          </p:nvPr>
        </p:nvSpPr>
        <p:spPr/>
        <p:txBody>
          <a:bodyPr/>
          <a:lstStyle/>
          <a:p>
            <a:r>
              <a:rPr lang="en-US" dirty="0" smtClean="0"/>
              <a:t>First Build</a:t>
            </a:r>
            <a:endParaRPr lang="en-US" dirty="0"/>
          </a:p>
        </p:txBody>
      </p:sp>
      <p:sp>
        <p:nvSpPr>
          <p:cNvPr id="7" name="Content Placeholder 1"/>
          <p:cNvSpPr txBox="1">
            <a:spLocks/>
          </p:cNvSpPr>
          <p:nvPr/>
        </p:nvSpPr>
        <p:spPr>
          <a:xfrm>
            <a:off x="457200" y="1481328"/>
            <a:ext cx="8229600" cy="4525963"/>
          </a:xfrm>
          <a:prstGeom prst="rect">
            <a:avLst/>
          </a:prstGeom>
        </p:spPr>
        <p:txBody>
          <a:bodyPr vert="horz">
            <a:normAutofit/>
          </a:bodyPr>
          <a:lst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r>
              <a:rPr lang="en-US" dirty="0" smtClean="0"/>
              <a:t>The view of the level from a ramp</a:t>
            </a:r>
            <a:endParaRPr lang="en-US" dirty="0"/>
          </a:p>
        </p:txBody>
      </p:sp>
    </p:spTree>
    <p:extLst>
      <p:ext uri="{BB962C8B-B14F-4D97-AF65-F5344CB8AC3E}">
        <p14:creationId xmlns:p14="http://schemas.microsoft.com/office/powerpoint/2010/main" val="8791669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An enemy shooting at you and missing</a:t>
            </a:r>
            <a:endParaRPr lang="en-US" dirty="0"/>
          </a:p>
        </p:txBody>
      </p:sp>
      <p:sp>
        <p:nvSpPr>
          <p:cNvPr id="3" name="Title 2"/>
          <p:cNvSpPr>
            <a:spLocks noGrp="1"/>
          </p:cNvSpPr>
          <p:nvPr>
            <p:ph type="title"/>
          </p:nvPr>
        </p:nvSpPr>
        <p:spPr/>
        <p:txBody>
          <a:bodyPr/>
          <a:lstStyle/>
          <a:p>
            <a:r>
              <a:rPr lang="en-US" dirty="0" smtClean="0"/>
              <a:t>First Build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963" y="2057400"/>
            <a:ext cx="8749145" cy="3845777"/>
          </a:xfrm>
          <a:prstGeom prst="rect">
            <a:avLst/>
          </a:prstGeom>
        </p:spPr>
      </p:pic>
    </p:spTree>
    <p:extLst>
      <p:ext uri="{BB962C8B-B14F-4D97-AF65-F5344CB8AC3E}">
        <p14:creationId xmlns:p14="http://schemas.microsoft.com/office/powerpoint/2010/main" val="31165329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Top Down</a:t>
            </a:r>
            <a:endParaRPr lang="en-US" dirty="0"/>
          </a:p>
        </p:txBody>
      </p:sp>
      <p:sp>
        <p:nvSpPr>
          <p:cNvPr id="3" name="Title 2"/>
          <p:cNvSpPr>
            <a:spLocks noGrp="1"/>
          </p:cNvSpPr>
          <p:nvPr>
            <p:ph type="title"/>
          </p:nvPr>
        </p:nvSpPr>
        <p:spPr/>
        <p:txBody>
          <a:bodyPr/>
          <a:lstStyle/>
          <a:p>
            <a:r>
              <a:rPr lang="en-US" dirty="0" smtClean="0"/>
              <a:t>First Build</a:t>
            </a:r>
            <a:endParaRPr lang="en-US" dirty="0"/>
          </a:p>
        </p:txBody>
      </p:sp>
      <p:pic>
        <p:nvPicPr>
          <p:cNvPr id="6146" name="Picture 2" descr="C:\Users\Michael\Desktop\CS3540\level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736663"/>
            <a:ext cx="5648325" cy="566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6430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00335"/>
            <a:ext cx="2819400" cy="1143000"/>
          </a:xfrm>
        </p:spPr>
        <p:txBody>
          <a:bodyPr>
            <a:normAutofit fontScale="90000"/>
          </a:bodyPr>
          <a:lstStyle/>
          <a:p>
            <a:r>
              <a:rPr lang="en-US" dirty="0" err="1" smtClean="0"/>
              <a:t>Heatmap</a:t>
            </a:r>
            <a:r>
              <a:rPr lang="en-US" dirty="0" smtClean="0"/>
              <a:t> Build .5</a:t>
            </a:r>
            <a:endParaRPr lang="en-US" dirty="0"/>
          </a:p>
        </p:txBody>
      </p:sp>
      <p:sp>
        <p:nvSpPr>
          <p:cNvPr id="4" name="TextBox 3"/>
          <p:cNvSpPr txBox="1"/>
          <p:nvPr/>
        </p:nvSpPr>
        <p:spPr>
          <a:xfrm>
            <a:off x="2895600" y="300335"/>
            <a:ext cx="6019800" cy="307777"/>
          </a:xfrm>
          <a:prstGeom prst="rect">
            <a:avLst/>
          </a:prstGeom>
          <a:noFill/>
        </p:spPr>
        <p:txBody>
          <a:bodyPr wrap="square" rtlCol="0">
            <a:spAutoFit/>
          </a:bodyPr>
          <a:lstStyle/>
          <a:p>
            <a:pPr algn="ctr"/>
            <a:r>
              <a:rPr lang="en-US" sz="1400" dirty="0" smtClean="0"/>
              <a:t>(.3 and .4 were used for testing, as to not skew the results)</a:t>
            </a:r>
            <a:endParaRPr lang="en-US" sz="1400" dirty="0"/>
          </a:p>
        </p:txBody>
      </p:sp>
      <p:sp>
        <p:nvSpPr>
          <p:cNvPr id="7" name="Content Placeholder 1"/>
          <p:cNvSpPr>
            <a:spLocks noGrp="1"/>
          </p:cNvSpPr>
          <p:nvPr>
            <p:ph idx="1"/>
          </p:nvPr>
        </p:nvSpPr>
        <p:spPr>
          <a:xfrm>
            <a:off x="56969" y="1579417"/>
            <a:ext cx="3219631" cy="4800600"/>
          </a:xfrm>
        </p:spPr>
        <p:txBody>
          <a:bodyPr>
            <a:normAutofit fontScale="70000" lnSpcReduction="20000"/>
          </a:bodyPr>
          <a:lstStyle/>
          <a:p>
            <a:r>
              <a:rPr lang="en-US" dirty="0" smtClean="0"/>
              <a:t>942 Bread Crumb data points</a:t>
            </a:r>
          </a:p>
          <a:p>
            <a:r>
              <a:rPr lang="en-US" dirty="0" smtClean="0"/>
              <a:t>Orange is Player Destroy</a:t>
            </a:r>
          </a:p>
          <a:p>
            <a:r>
              <a:rPr lang="en-US" dirty="0" smtClean="0"/>
              <a:t>Blue is Player Bread Crumb (every second)</a:t>
            </a:r>
          </a:p>
          <a:p>
            <a:r>
              <a:rPr lang="en-US" dirty="0" smtClean="0"/>
              <a:t>Player is dying at many different locations (which is good)</a:t>
            </a:r>
          </a:p>
          <a:p>
            <a:r>
              <a:rPr lang="en-US" dirty="0" smtClean="0"/>
              <a:t>Movement is centered along the diagonals of the area.</a:t>
            </a:r>
          </a:p>
          <a:p>
            <a:r>
              <a:rPr lang="en-US" dirty="0" smtClean="0"/>
              <a:t>Bottom left area is barren because no enemies are in that area</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7314" y="635820"/>
            <a:ext cx="5976686" cy="5764979"/>
          </a:xfrm>
          <a:prstGeom prst="rect">
            <a:avLst/>
          </a:prstGeom>
        </p:spPr>
      </p:pic>
    </p:spTree>
    <p:extLst>
      <p:ext uri="{BB962C8B-B14F-4D97-AF65-F5344CB8AC3E}">
        <p14:creationId xmlns:p14="http://schemas.microsoft.com/office/powerpoint/2010/main" val="2434688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0"/>
            <a:ext cx="8229600" cy="1143000"/>
          </a:xfrm>
        </p:spPr>
        <p:txBody>
          <a:bodyPr/>
          <a:lstStyle/>
          <a:p>
            <a:r>
              <a:rPr lang="en-US" dirty="0" smtClean="0"/>
              <a:t>More Data (Enemy </a:t>
            </a:r>
            <a:r>
              <a:rPr lang="en-US" dirty="0" err="1" smtClean="0"/>
              <a:t>Heatmaps</a:t>
            </a:r>
            <a:r>
              <a:rPr lang="en-US" dirty="0" smtClean="0"/>
              <a:t>)</a:t>
            </a:r>
            <a:endParaRPr lang="en-US" dirty="0"/>
          </a:p>
        </p:txBody>
      </p:sp>
      <p:pic>
        <p:nvPicPr>
          <p:cNvPr id="2050" name="Picture 2" descr="C:\Users\Michael\Desktop\CS3540\enemies1-4withtex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8" y="2057400"/>
            <a:ext cx="4495801" cy="416712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Michael\Desktop\CS3540\enemies5-7withword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795167"/>
            <a:ext cx="4133850" cy="469159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572000" y="1795167"/>
            <a:ext cx="0" cy="50628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1"/>
          <p:cNvSpPr>
            <a:spLocks noGrp="1"/>
          </p:cNvSpPr>
          <p:nvPr>
            <p:ph idx="1"/>
          </p:nvPr>
        </p:nvSpPr>
        <p:spPr>
          <a:xfrm>
            <a:off x="152400" y="838200"/>
            <a:ext cx="8839200" cy="838200"/>
          </a:xfrm>
        </p:spPr>
        <p:txBody>
          <a:bodyPr>
            <a:normAutofit fontScale="47500" lnSpcReduction="20000"/>
          </a:bodyPr>
          <a:lstStyle/>
          <a:p>
            <a:r>
              <a:rPr lang="en-US" sz="2500" dirty="0" smtClean="0"/>
              <a:t>Enemies labeled 1-7</a:t>
            </a:r>
          </a:p>
          <a:p>
            <a:r>
              <a:rPr lang="en-US" sz="2500" dirty="0" smtClean="0"/>
              <a:t>Tracked Enemy Bread Crumb (small dots, lines added for visuals) and Enemy Destroy (large dots)</a:t>
            </a:r>
          </a:p>
          <a:p>
            <a:pPr lvl="1"/>
            <a:r>
              <a:rPr lang="en-US" dirty="0" smtClean="0"/>
              <a:t>Since you switch places when you die, Enemy Destroy is actually tracking where you kill them!</a:t>
            </a:r>
          </a:p>
          <a:p>
            <a:pPr lvl="1"/>
            <a:endParaRPr lang="en-US" dirty="0" smtClean="0"/>
          </a:p>
          <a:p>
            <a:endParaRPr lang="en-US" dirty="0" smtClean="0"/>
          </a:p>
        </p:txBody>
      </p:sp>
    </p:spTree>
    <p:extLst>
      <p:ext uri="{BB962C8B-B14F-4D97-AF65-F5344CB8AC3E}">
        <p14:creationId xmlns:p14="http://schemas.microsoft.com/office/powerpoint/2010/main" val="18210062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328"/>
            <a:ext cx="8229600" cy="1474943"/>
          </a:xfrm>
        </p:spPr>
        <p:txBody>
          <a:bodyPr>
            <a:normAutofit fontScale="92500" lnSpcReduction="10000"/>
          </a:bodyPr>
          <a:lstStyle/>
          <a:p>
            <a:r>
              <a:rPr lang="en-US" dirty="0" smtClean="0"/>
              <a:t>Estimating the player motion</a:t>
            </a:r>
          </a:p>
          <a:p>
            <a:pPr lvl="1"/>
            <a:r>
              <a:rPr lang="en-US" dirty="0" smtClean="0"/>
              <a:t>Seeing where the player killed the enemies in relation to the enemies’ location implies movement in that direction</a:t>
            </a:r>
          </a:p>
          <a:p>
            <a:pPr lvl="1"/>
            <a:r>
              <a:rPr lang="en-US" dirty="0" smtClean="0"/>
              <a:t>Seeing where the player concentrated his/her movement</a:t>
            </a:r>
            <a:endParaRPr lang="en-US" dirty="0"/>
          </a:p>
        </p:txBody>
      </p:sp>
      <p:sp>
        <p:nvSpPr>
          <p:cNvPr id="3" name="Title 2"/>
          <p:cNvSpPr>
            <a:spLocks noGrp="1"/>
          </p:cNvSpPr>
          <p:nvPr>
            <p:ph type="title"/>
          </p:nvPr>
        </p:nvSpPr>
        <p:spPr/>
        <p:txBody>
          <a:bodyPr/>
          <a:lstStyle/>
          <a:p>
            <a:r>
              <a:rPr lang="en-US" dirty="0" smtClean="0"/>
              <a:t>What to make of this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3674" y="2956270"/>
            <a:ext cx="3920626" cy="3781749"/>
          </a:xfrm>
          <a:prstGeom prst="rect">
            <a:avLst/>
          </a:prstGeom>
        </p:spPr>
      </p:pic>
      <p:pic>
        <p:nvPicPr>
          <p:cNvPr id="3074" name="Picture 2" descr="C:\Users\Michael\Desktop\CS3540\enemieswitharrow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956271"/>
            <a:ext cx="4114800" cy="3781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80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Overlay of </a:t>
            </a:r>
            <a:r>
              <a:rPr lang="en-US" dirty="0" err="1" smtClean="0"/>
              <a:t>Heatmaps</a:t>
            </a:r>
            <a:r>
              <a:rPr lang="en-US" dirty="0" smtClean="0"/>
              <a:t> on Level</a:t>
            </a:r>
            <a:endParaRPr lang="en-US" dirty="0"/>
          </a:p>
        </p:txBody>
      </p:sp>
      <p:pic>
        <p:nvPicPr>
          <p:cNvPr id="7170" name="Picture 2" descr="C:\Users\Michael\Desktop\CS3540\level1withplay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4004" y="1789176"/>
            <a:ext cx="4381500" cy="4396276"/>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Michael\Desktop\CS3540\level1withon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928" y="1807464"/>
            <a:ext cx="4381500" cy="439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9732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676400"/>
            <a:ext cx="2772704" cy="4525963"/>
          </a:xfrm>
        </p:spPr>
        <p:txBody>
          <a:bodyPr>
            <a:normAutofit lnSpcReduction="10000"/>
          </a:bodyPr>
          <a:lstStyle/>
          <a:p>
            <a:r>
              <a:rPr lang="en-US" dirty="0" smtClean="0"/>
              <a:t>Minimal player wandering, as there are less stray small blue dots.</a:t>
            </a:r>
          </a:p>
          <a:p>
            <a:r>
              <a:rPr lang="en-US" dirty="0" smtClean="0"/>
              <a:t>Probably because of the open environment.</a:t>
            </a:r>
            <a:endParaRPr lang="en-US" dirty="0"/>
          </a:p>
        </p:txBody>
      </p:sp>
      <p:sp>
        <p:nvSpPr>
          <p:cNvPr id="3" name="Title 2"/>
          <p:cNvSpPr>
            <a:spLocks noGrp="1"/>
          </p:cNvSpPr>
          <p:nvPr>
            <p:ph type="title"/>
          </p:nvPr>
        </p:nvSpPr>
        <p:spPr>
          <a:xfrm>
            <a:off x="264200" y="381000"/>
            <a:ext cx="2743200" cy="1143000"/>
          </a:xfrm>
        </p:spPr>
        <p:txBody>
          <a:bodyPr>
            <a:normAutofit fontScale="90000"/>
          </a:bodyPr>
          <a:lstStyle/>
          <a:p>
            <a:r>
              <a:rPr lang="en-US" dirty="0" smtClean="0"/>
              <a:t>Overlay of Everything</a:t>
            </a:r>
            <a:endParaRPr lang="en-US" dirty="0"/>
          </a:p>
        </p:txBody>
      </p:sp>
      <p:pic>
        <p:nvPicPr>
          <p:cNvPr id="12290" name="Picture 2" descr="C:\Users\Michael\Desktop\CS3540\level1with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1304" y="381000"/>
            <a:ext cx="5923622"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8128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Perform Game Analytics on my Group Project to increase session length and retention.</a:t>
            </a:r>
          </a:p>
          <a:p>
            <a:r>
              <a:rPr lang="en-US" dirty="0" smtClean="0"/>
              <a:t>Analyze </a:t>
            </a:r>
            <a:r>
              <a:rPr lang="en-US" dirty="0" err="1" smtClean="0"/>
              <a:t>heatmap</a:t>
            </a:r>
            <a:r>
              <a:rPr lang="en-US" dirty="0" smtClean="0"/>
              <a:t> data to see where players are going and where they aren’t, and edit the level(s) to fix this.</a:t>
            </a:r>
          </a:p>
          <a:p>
            <a:r>
              <a:rPr lang="en-US" dirty="0" smtClean="0"/>
              <a:t>Smooth the difficulty curve of the game.</a:t>
            </a:r>
          </a:p>
          <a:p>
            <a:endParaRPr lang="en-US" dirty="0"/>
          </a:p>
        </p:txBody>
      </p:sp>
      <p:sp>
        <p:nvSpPr>
          <p:cNvPr id="3" name="Title 2"/>
          <p:cNvSpPr>
            <a:spLocks noGrp="1"/>
          </p:cNvSpPr>
          <p:nvPr>
            <p:ph type="title"/>
          </p:nvPr>
        </p:nvSpPr>
        <p:spPr/>
        <p:txBody>
          <a:bodyPr/>
          <a:lstStyle/>
          <a:p>
            <a:r>
              <a:rPr lang="en-US" dirty="0" smtClean="0"/>
              <a:t>My Project</a:t>
            </a:r>
            <a:endParaRPr lang="en-US" dirty="0"/>
          </a:p>
        </p:txBody>
      </p:sp>
    </p:spTree>
    <p:extLst>
      <p:ext uri="{BB962C8B-B14F-4D97-AF65-F5344CB8AC3E}">
        <p14:creationId xmlns:p14="http://schemas.microsoft.com/office/powerpoint/2010/main" val="29652756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smtClean="0"/>
              <a:t>I noticed that some times, people ran out of ammo too quickly sometimes (if you missed 4 shots, you lost), and other times, people were very conservative with their ammo because it was limited.</a:t>
            </a:r>
          </a:p>
          <a:p>
            <a:r>
              <a:rPr lang="en-US" dirty="0" smtClean="0"/>
              <a:t>Solution: In the new version of the game, we implemented melee attacks, so you don’t immediately lose when you run out of ammo. Instead, it becomes more difficult because you have to approach the enemy.</a:t>
            </a:r>
          </a:p>
          <a:p>
            <a:r>
              <a:rPr lang="en-US" dirty="0"/>
              <a:t>Other than that, I thought the difficulty curve was fine the way it was.</a:t>
            </a:r>
          </a:p>
          <a:p>
            <a:endParaRPr lang="en-US" dirty="0"/>
          </a:p>
        </p:txBody>
      </p:sp>
      <p:sp>
        <p:nvSpPr>
          <p:cNvPr id="3" name="Title 2"/>
          <p:cNvSpPr>
            <a:spLocks noGrp="1"/>
          </p:cNvSpPr>
          <p:nvPr>
            <p:ph type="title"/>
          </p:nvPr>
        </p:nvSpPr>
        <p:spPr/>
        <p:txBody>
          <a:bodyPr/>
          <a:lstStyle/>
          <a:p>
            <a:r>
              <a:rPr lang="en-US" dirty="0" err="1" smtClean="0"/>
              <a:t>Playtesting</a:t>
            </a:r>
            <a:endParaRPr lang="en-US" dirty="0"/>
          </a:p>
        </p:txBody>
      </p:sp>
    </p:spTree>
    <p:extLst>
      <p:ext uri="{BB962C8B-B14F-4D97-AF65-F5344CB8AC3E}">
        <p14:creationId xmlns:p14="http://schemas.microsoft.com/office/powerpoint/2010/main" val="6477578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Implemented a Maze-like level, to see how players would react to a non-open environment as opposed to the open environment in the first level.</a:t>
            </a:r>
          </a:p>
          <a:p>
            <a:r>
              <a:rPr lang="en-US" dirty="0" smtClean="0"/>
              <a:t>Prediction: </a:t>
            </a:r>
          </a:p>
          <a:p>
            <a:pPr lvl="1"/>
            <a:r>
              <a:rPr lang="en-US" dirty="0" smtClean="0"/>
              <a:t>Longer sessions because of more foot time and less switching places. </a:t>
            </a:r>
          </a:p>
          <a:p>
            <a:pPr lvl="1"/>
            <a:r>
              <a:rPr lang="en-US" dirty="0" smtClean="0"/>
              <a:t>However, players might not be able to find all of the enemies.</a:t>
            </a:r>
          </a:p>
          <a:p>
            <a:pPr lvl="1"/>
            <a:endParaRPr lang="en-US" dirty="0"/>
          </a:p>
        </p:txBody>
      </p:sp>
      <p:sp>
        <p:nvSpPr>
          <p:cNvPr id="3" name="Title 2"/>
          <p:cNvSpPr>
            <a:spLocks noGrp="1"/>
          </p:cNvSpPr>
          <p:nvPr>
            <p:ph type="title"/>
          </p:nvPr>
        </p:nvSpPr>
        <p:spPr/>
        <p:txBody>
          <a:bodyPr/>
          <a:lstStyle/>
          <a:p>
            <a:r>
              <a:rPr lang="en-US" dirty="0" smtClean="0"/>
              <a:t>A New Level</a:t>
            </a:r>
            <a:endParaRPr lang="en-US" dirty="0"/>
          </a:p>
        </p:txBody>
      </p:sp>
    </p:spTree>
    <p:extLst>
      <p:ext uri="{BB962C8B-B14F-4D97-AF65-F5344CB8AC3E}">
        <p14:creationId xmlns:p14="http://schemas.microsoft.com/office/powerpoint/2010/main" val="29857484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Shooting (and missing) at an enemy</a:t>
            </a:r>
            <a:endParaRPr lang="en-US" dirty="0"/>
          </a:p>
        </p:txBody>
      </p:sp>
      <p:sp>
        <p:nvSpPr>
          <p:cNvPr id="3" name="Title 2"/>
          <p:cNvSpPr>
            <a:spLocks noGrp="1"/>
          </p:cNvSpPr>
          <p:nvPr>
            <p:ph type="title"/>
          </p:nvPr>
        </p:nvSpPr>
        <p:spPr/>
        <p:txBody>
          <a:bodyPr/>
          <a:lstStyle/>
          <a:p>
            <a:r>
              <a:rPr lang="en-US" dirty="0" smtClean="0"/>
              <a:t>Level 2</a:t>
            </a:r>
            <a:endParaRPr lang="en-US" dirty="0"/>
          </a:p>
        </p:txBody>
      </p:sp>
      <p:pic>
        <p:nvPicPr>
          <p:cNvPr id="4098" name="Picture 2" descr="C:\Users\Michael\Desktop\CS3540\JackKnifeV2Pic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71" y="2209800"/>
            <a:ext cx="8671453" cy="3796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3043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Attempting a melee attack</a:t>
            </a:r>
            <a:endParaRPr lang="en-US" dirty="0"/>
          </a:p>
        </p:txBody>
      </p:sp>
      <p:sp>
        <p:nvSpPr>
          <p:cNvPr id="3" name="Title 2"/>
          <p:cNvSpPr>
            <a:spLocks noGrp="1"/>
          </p:cNvSpPr>
          <p:nvPr>
            <p:ph type="title"/>
          </p:nvPr>
        </p:nvSpPr>
        <p:spPr/>
        <p:txBody>
          <a:bodyPr/>
          <a:lstStyle/>
          <a:p>
            <a:r>
              <a:rPr lang="en-US" dirty="0" smtClean="0"/>
              <a:t>Level 2</a:t>
            </a:r>
            <a:endParaRPr lang="en-US" dirty="0"/>
          </a:p>
        </p:txBody>
      </p:sp>
      <p:pic>
        <p:nvPicPr>
          <p:cNvPr id="4" name="Picture 3" descr="C:\Users\Michael\Desktop\CS3540\JackKnifeV2Pic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26" y="2133600"/>
            <a:ext cx="8768083" cy="3851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9245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Top Down</a:t>
            </a:r>
            <a:endParaRPr lang="en-US" dirty="0"/>
          </a:p>
        </p:txBody>
      </p:sp>
      <p:sp>
        <p:nvSpPr>
          <p:cNvPr id="3" name="Title 2"/>
          <p:cNvSpPr>
            <a:spLocks noGrp="1"/>
          </p:cNvSpPr>
          <p:nvPr>
            <p:ph type="title"/>
          </p:nvPr>
        </p:nvSpPr>
        <p:spPr/>
        <p:txBody>
          <a:bodyPr/>
          <a:lstStyle/>
          <a:p>
            <a:r>
              <a:rPr lang="en-US" dirty="0" smtClean="0"/>
              <a:t>Level 2</a:t>
            </a:r>
            <a:endParaRPr lang="en-US" dirty="0"/>
          </a:p>
        </p:txBody>
      </p:sp>
      <p:pic>
        <p:nvPicPr>
          <p:cNvPr id="8194" name="Picture 2" descr="C:\Users\Michael\Desktop\CS3540\level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81000"/>
            <a:ext cx="6060612" cy="601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8879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457200" y="300335"/>
            <a:ext cx="2819400" cy="1143000"/>
          </a:xfrm>
        </p:spPr>
        <p:txBody>
          <a:bodyPr>
            <a:normAutofit fontScale="90000"/>
          </a:bodyPr>
          <a:lstStyle/>
          <a:p>
            <a:r>
              <a:rPr lang="en-US" dirty="0" err="1" smtClean="0"/>
              <a:t>Heatmap</a:t>
            </a:r>
            <a:r>
              <a:rPr lang="en-US" dirty="0" smtClean="0"/>
              <a:t> Build .7</a:t>
            </a:r>
            <a:endParaRPr lang="en-US" dirty="0"/>
          </a:p>
        </p:txBody>
      </p:sp>
      <p:sp>
        <p:nvSpPr>
          <p:cNvPr id="5" name="Content Placeholder 1"/>
          <p:cNvSpPr>
            <a:spLocks noGrp="1"/>
          </p:cNvSpPr>
          <p:nvPr>
            <p:ph idx="1"/>
          </p:nvPr>
        </p:nvSpPr>
        <p:spPr>
          <a:xfrm>
            <a:off x="56969" y="1579416"/>
            <a:ext cx="3524431" cy="4931112"/>
          </a:xfrm>
        </p:spPr>
        <p:txBody>
          <a:bodyPr>
            <a:normAutofit fontScale="70000" lnSpcReduction="20000"/>
          </a:bodyPr>
          <a:lstStyle/>
          <a:p>
            <a:r>
              <a:rPr lang="en-US" dirty="0" smtClean="0"/>
              <a:t>645 Bread Crumb data points</a:t>
            </a:r>
          </a:p>
          <a:p>
            <a:r>
              <a:rPr lang="en-US" dirty="0" smtClean="0"/>
              <a:t>Orange is Player Destroy</a:t>
            </a:r>
          </a:p>
          <a:p>
            <a:r>
              <a:rPr lang="en-US" dirty="0" smtClean="0"/>
              <a:t>Blue is Player Bread Crumb (every second)</a:t>
            </a:r>
          </a:p>
          <a:p>
            <a:r>
              <a:rPr lang="en-US" dirty="0" smtClean="0"/>
              <a:t>Player is not dying in many different locations</a:t>
            </a:r>
          </a:p>
          <a:p>
            <a:r>
              <a:rPr lang="en-US" dirty="0" smtClean="0"/>
              <a:t>Player is dying a lot to the first enemy at the top right (near the start point)</a:t>
            </a:r>
          </a:p>
          <a:p>
            <a:r>
              <a:rPr lang="en-US" dirty="0" smtClean="0"/>
              <a:t>Movement is in a star pattern, with the center being the focal point</a:t>
            </a:r>
          </a:p>
          <a:p>
            <a:r>
              <a:rPr lang="en-US" dirty="0" smtClean="0"/>
              <a:t>Barren areas contain no enemies</a:t>
            </a:r>
          </a:p>
        </p:txBody>
      </p:sp>
      <p:pic>
        <p:nvPicPr>
          <p:cNvPr id="5122" name="Picture 2" descr="C:\Users\Michael\Desktop\CS3540\playertrac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4012" y="914400"/>
            <a:ext cx="5421471"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7153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Enemy </a:t>
            </a:r>
            <a:r>
              <a:rPr lang="en-US" dirty="0" err="1" smtClean="0"/>
              <a:t>Heatmaps</a:t>
            </a:r>
            <a:endParaRPr lang="en-US" dirty="0"/>
          </a:p>
        </p:txBody>
      </p:sp>
      <p:pic>
        <p:nvPicPr>
          <p:cNvPr id="9219" name="Picture 3" descr="C:\Users\Michael\Desktop\CS3540\2enemies1-4word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550" y="1828800"/>
            <a:ext cx="4133850" cy="409954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Users\Michael\Desktop\CS3540\2enemies5-7word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114" y="1828800"/>
            <a:ext cx="4295982" cy="409954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4495800" y="1676400"/>
            <a:ext cx="0" cy="5105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0308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Predicting Player Motion</a:t>
            </a:r>
            <a:endParaRPr lang="en-US" dirty="0"/>
          </a:p>
        </p:txBody>
      </p:sp>
      <p:pic>
        <p:nvPicPr>
          <p:cNvPr id="11266" name="Picture 2" descr="C:\Users\Michael\Desktop\CS3540\playertracker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973" y="1676400"/>
            <a:ext cx="4369152" cy="436006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4495800" y="1676400"/>
            <a:ext cx="0" cy="51054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268" name="Picture 4" descr="C:\Users\Michael\Desktop\CS3540\2enemi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9" y="1676400"/>
            <a:ext cx="4419283" cy="427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6856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Overlay of </a:t>
            </a:r>
            <a:r>
              <a:rPr lang="en-US" dirty="0" err="1" smtClean="0"/>
              <a:t>Heatmaps</a:t>
            </a:r>
            <a:r>
              <a:rPr lang="en-US" dirty="0" smtClean="0"/>
              <a:t> on Level 2</a:t>
            </a:r>
            <a:endParaRPr lang="en-US" dirty="0"/>
          </a:p>
        </p:txBody>
      </p:sp>
      <p:pic>
        <p:nvPicPr>
          <p:cNvPr id="10242" name="Picture 2" descr="C:\Users\Michael\Desktop\CS3540\level2play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0052" y="1651355"/>
            <a:ext cx="4463948" cy="443388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Users\Michael\Desktop\CS3540\level2enemi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 y="1651355"/>
            <a:ext cx="4427123" cy="4397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9140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3771" y="1607127"/>
            <a:ext cx="2731008" cy="4525963"/>
          </a:xfrm>
        </p:spPr>
        <p:txBody>
          <a:bodyPr>
            <a:normAutofit fontScale="92500" lnSpcReduction="10000"/>
          </a:bodyPr>
          <a:lstStyle/>
          <a:p>
            <a:r>
              <a:rPr lang="en-US" dirty="0" smtClean="0"/>
              <a:t>Wandering is still happening a decent amount.</a:t>
            </a:r>
          </a:p>
          <a:p>
            <a:r>
              <a:rPr lang="en-US" dirty="0" smtClean="0"/>
              <a:t>However, most of the player movement corresponds to the estimation.</a:t>
            </a:r>
            <a:endParaRPr lang="en-US" dirty="0"/>
          </a:p>
        </p:txBody>
      </p:sp>
      <p:sp>
        <p:nvSpPr>
          <p:cNvPr id="5" name="Title 2"/>
          <p:cNvSpPr txBox="1">
            <a:spLocks/>
          </p:cNvSpPr>
          <p:nvPr/>
        </p:nvSpPr>
        <p:spPr>
          <a:xfrm>
            <a:off x="123771" y="381000"/>
            <a:ext cx="2743200" cy="1143000"/>
          </a:xfrm>
          <a:prstGeom prst="rect">
            <a:avLst/>
          </a:prstGeom>
        </p:spPr>
        <p:txBody>
          <a:bodyPr vert="horz" rtlCol="0" anchor="ctr">
            <a:normAutofit fontScale="90000" lnSpcReduction="10000"/>
            <a:scene3d>
              <a:camera prst="orthographicFront"/>
              <a:lightRig rig="soft" dir="t"/>
            </a:scene3d>
            <a:sp3d prstMaterial="softEdge">
              <a:bevelT w="25400" h="25400"/>
            </a:sp3d>
          </a:bodyPr>
          <a:lst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a:lstStyle>
          <a:p>
            <a:r>
              <a:rPr lang="en-US" dirty="0" smtClean="0"/>
              <a:t>Overlay of Everything</a:t>
            </a:r>
            <a:endParaRPr lang="en-US" dirty="0"/>
          </a:p>
        </p:txBody>
      </p:sp>
      <p:pic>
        <p:nvPicPr>
          <p:cNvPr id="13314" name="Picture 2" descr="C:\Users\Michael\Desktop\CS3540\level2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4779" y="381000"/>
            <a:ext cx="6137329"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0013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Had to start somewhere</a:t>
            </a:r>
          </a:p>
          <a:p>
            <a:r>
              <a:rPr lang="en-US" dirty="0" smtClean="0"/>
              <a:t>First, the game was a level where you collect ‘</a:t>
            </a:r>
            <a:r>
              <a:rPr lang="en-US" dirty="0" err="1" smtClean="0"/>
              <a:t>powerups</a:t>
            </a:r>
            <a:r>
              <a:rPr lang="en-US" dirty="0" smtClean="0"/>
              <a:t>’ which are white spheres. </a:t>
            </a:r>
          </a:p>
          <a:p>
            <a:r>
              <a:rPr lang="en-US" dirty="0" smtClean="0"/>
              <a:t>Your score increases by 1 for each sphere you get. There are 10 different locations for the spheres. They spawn in order and they loop after you get the last one. </a:t>
            </a:r>
          </a:p>
          <a:p>
            <a:r>
              <a:rPr lang="en-US" dirty="0" smtClean="0"/>
              <a:t>The Goal: Get players to playtest the game to see which spheres are hard/easy to get, and to see how an improvement would change this.</a:t>
            </a:r>
          </a:p>
          <a:p>
            <a:endParaRPr lang="en-US" dirty="0"/>
          </a:p>
        </p:txBody>
      </p:sp>
      <p:sp>
        <p:nvSpPr>
          <p:cNvPr id="3" name="Title 2"/>
          <p:cNvSpPr>
            <a:spLocks noGrp="1"/>
          </p:cNvSpPr>
          <p:nvPr>
            <p:ph type="title"/>
          </p:nvPr>
        </p:nvSpPr>
        <p:spPr/>
        <p:txBody>
          <a:bodyPr/>
          <a:lstStyle/>
          <a:p>
            <a:r>
              <a:rPr lang="en-US" dirty="0" smtClean="0"/>
              <a:t>Where to start</a:t>
            </a:r>
            <a:endParaRPr lang="en-US" dirty="0"/>
          </a:p>
        </p:txBody>
      </p:sp>
    </p:spTree>
    <p:extLst>
      <p:ext uri="{BB962C8B-B14F-4D97-AF65-F5344CB8AC3E}">
        <p14:creationId xmlns:p14="http://schemas.microsoft.com/office/powerpoint/2010/main" val="24472847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dirty="0" smtClean="0"/>
              <a:t>Players would now shoot more freely because they had a melee weapon.</a:t>
            </a:r>
          </a:p>
          <a:p>
            <a:r>
              <a:rPr lang="en-US" dirty="0" smtClean="0"/>
              <a:t>Also, players had a hard time finding all of the enemies. As you can see, they wandered into areas that contained no enemies.</a:t>
            </a:r>
          </a:p>
          <a:p>
            <a:r>
              <a:rPr lang="en-US" dirty="0" smtClean="0"/>
              <a:t>As shown before, players were dying on the first enemy too often.</a:t>
            </a:r>
          </a:p>
          <a:p>
            <a:r>
              <a:rPr lang="en-US" dirty="0" smtClean="0"/>
              <a:t>Solution(s): </a:t>
            </a:r>
          </a:p>
          <a:p>
            <a:pPr lvl="1"/>
            <a:r>
              <a:rPr lang="en-US" dirty="0" smtClean="0"/>
              <a:t>I added an GUI Text to display the number of enemies that you killed out of the total number of enemies</a:t>
            </a:r>
          </a:p>
          <a:p>
            <a:pPr lvl="1"/>
            <a:r>
              <a:rPr lang="en-US" dirty="0" smtClean="0"/>
              <a:t>I added a GUI Text to display the distance towards the closest enemy</a:t>
            </a:r>
          </a:p>
          <a:p>
            <a:pPr lvl="1"/>
            <a:r>
              <a:rPr lang="en-US" dirty="0" smtClean="0"/>
              <a:t>I changed the start position of the first enemy, so that you would not walk into its line of fire when you move into the first intersection</a:t>
            </a:r>
            <a:endParaRPr lang="en-US" dirty="0"/>
          </a:p>
        </p:txBody>
      </p:sp>
      <p:sp>
        <p:nvSpPr>
          <p:cNvPr id="3" name="Title 2"/>
          <p:cNvSpPr>
            <a:spLocks noGrp="1"/>
          </p:cNvSpPr>
          <p:nvPr>
            <p:ph type="title"/>
          </p:nvPr>
        </p:nvSpPr>
        <p:spPr/>
        <p:txBody>
          <a:bodyPr/>
          <a:lstStyle/>
          <a:p>
            <a:r>
              <a:rPr lang="en-US" dirty="0" err="1" smtClean="0"/>
              <a:t>Playtesting</a:t>
            </a:r>
            <a:endParaRPr lang="en-US" dirty="0"/>
          </a:p>
        </p:txBody>
      </p:sp>
    </p:spTree>
    <p:extLst>
      <p:ext uri="{BB962C8B-B14F-4D97-AF65-F5344CB8AC3E}">
        <p14:creationId xmlns:p14="http://schemas.microsoft.com/office/powerpoint/2010/main" val="802303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Online </a:t>
            </a:r>
            <a:r>
              <a:rPr lang="en-US" dirty="0" err="1" smtClean="0"/>
              <a:t>Heatmaps</a:t>
            </a:r>
            <a:endParaRPr lang="en-US" dirty="0" smtClean="0"/>
          </a:p>
          <a:p>
            <a:r>
              <a:rPr lang="en-US" dirty="0" err="1" smtClean="0"/>
              <a:t>GA_Tracker</a:t>
            </a:r>
            <a:endParaRPr lang="en-US" dirty="0"/>
          </a:p>
        </p:txBody>
      </p:sp>
      <p:sp>
        <p:nvSpPr>
          <p:cNvPr id="3" name="Title 2"/>
          <p:cNvSpPr>
            <a:spLocks noGrp="1"/>
          </p:cNvSpPr>
          <p:nvPr>
            <p:ph type="title"/>
          </p:nvPr>
        </p:nvSpPr>
        <p:spPr/>
        <p:txBody>
          <a:bodyPr/>
          <a:lstStyle/>
          <a:p>
            <a:r>
              <a:rPr lang="en-US" dirty="0" smtClean="0"/>
              <a:t>Game Analytics Tools Used</a:t>
            </a:r>
            <a:endParaRPr lang="en-US" dirty="0"/>
          </a:p>
        </p:txBody>
      </p:sp>
      <p:pic>
        <p:nvPicPr>
          <p:cNvPr id="1026" name="Picture 2" descr="C:\Users\Michael\Desktop\CS3540\trackerz.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1335024"/>
            <a:ext cx="3524163" cy="52578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Michael\Desktop\CS3540\hea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3048000"/>
            <a:ext cx="4953000" cy="2242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5830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 now know how to use the Game Analytics Unity tools, and all of the unique elements that they can track.</a:t>
            </a:r>
          </a:p>
          <a:p>
            <a:r>
              <a:rPr lang="en-US" dirty="0" smtClean="0"/>
              <a:t>I learned a lot about testing and experimenting with different options and difficulties.</a:t>
            </a:r>
          </a:p>
          <a:p>
            <a:r>
              <a:rPr lang="en-US" dirty="0" smtClean="0"/>
              <a:t>I also learned about player movement, decision making, and rationale. </a:t>
            </a:r>
          </a:p>
        </p:txBody>
      </p:sp>
      <p:sp>
        <p:nvSpPr>
          <p:cNvPr id="3" name="Title 2"/>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41060271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Whenever you shoot someone, you switch places with them.</a:t>
            </a:r>
            <a:endParaRPr lang="en-US" dirty="0"/>
          </a:p>
        </p:txBody>
      </p:sp>
      <p:sp>
        <p:nvSpPr>
          <p:cNvPr id="3" name="Title 2"/>
          <p:cNvSpPr>
            <a:spLocks noGrp="1"/>
          </p:cNvSpPr>
          <p:nvPr>
            <p:ph type="title"/>
          </p:nvPr>
        </p:nvSpPr>
        <p:spPr/>
        <p:txBody>
          <a:bodyPr/>
          <a:lstStyle/>
          <a:p>
            <a:r>
              <a:rPr lang="en-US" dirty="0" smtClean="0"/>
              <a:t>The Game: </a:t>
            </a:r>
            <a:r>
              <a:rPr lang="en-US" dirty="0" err="1" smtClean="0"/>
              <a:t>JackKnife</a:t>
            </a:r>
            <a:endParaRPr lang="en-US" dirty="0"/>
          </a:p>
        </p:txBody>
      </p:sp>
      <p:pic>
        <p:nvPicPr>
          <p:cNvPr id="1026" name="Picture 2" descr="C:\Users\Michael\Desktop\JackKnife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90800"/>
            <a:ext cx="7391400" cy="3790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7346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Prediction</a:t>
            </a:r>
            <a:endParaRPr lang="en-US" dirty="0"/>
          </a:p>
        </p:txBody>
      </p:sp>
      <p:pic>
        <p:nvPicPr>
          <p:cNvPr id="2050" name="Picture 2" descr="C:\Users\Michael\Desktop\securedownload.jpg"/>
          <p:cNvPicPr>
            <a:picLocks noChangeAspect="1" noChangeArrowheads="1"/>
          </p:cNvPicPr>
          <p:nvPr/>
        </p:nvPicPr>
        <p:blipFill rotWithShape="1">
          <a:blip r:embed="rId2">
            <a:extLst>
              <a:ext uri="{28A0092B-C50C-407E-A947-70E740481C1C}">
                <a14:useLocalDpi xmlns:a14="http://schemas.microsoft.com/office/drawing/2010/main" val="0"/>
              </a:ext>
            </a:extLst>
          </a:blip>
          <a:srcRect l="39985" t="17492" r="10202" b="11565"/>
          <a:stretch/>
        </p:blipFill>
        <p:spPr bwMode="auto">
          <a:xfrm>
            <a:off x="3332454" y="228600"/>
            <a:ext cx="5587428" cy="59436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
          <p:cNvSpPr>
            <a:spLocks noGrp="1"/>
          </p:cNvSpPr>
          <p:nvPr>
            <p:ph idx="1"/>
          </p:nvPr>
        </p:nvSpPr>
        <p:spPr>
          <a:xfrm>
            <a:off x="457200" y="1481328"/>
            <a:ext cx="2819400" cy="4525963"/>
          </a:xfrm>
        </p:spPr>
        <p:txBody>
          <a:bodyPr>
            <a:normAutofit fontScale="92500" lnSpcReduction="20000"/>
          </a:bodyPr>
          <a:lstStyle/>
          <a:p>
            <a:r>
              <a:rPr lang="en-US" dirty="0" smtClean="0"/>
              <a:t>Upside-down (that’s the orientation of the </a:t>
            </a:r>
            <a:r>
              <a:rPr lang="en-US" dirty="0" err="1" smtClean="0"/>
              <a:t>heatmap</a:t>
            </a:r>
            <a:r>
              <a:rPr lang="en-US" dirty="0" smtClean="0"/>
              <a:t>)</a:t>
            </a:r>
          </a:p>
          <a:p>
            <a:r>
              <a:rPr lang="en-US" dirty="0" smtClean="0"/>
              <a:t>Player Start is the star</a:t>
            </a:r>
          </a:p>
          <a:p>
            <a:r>
              <a:rPr lang="en-US" dirty="0" smtClean="0"/>
              <a:t>A-J are the spheres, in letter order.</a:t>
            </a:r>
          </a:p>
          <a:p>
            <a:r>
              <a:rPr lang="en-US" dirty="0" smtClean="0"/>
              <a:t>Relative (marked points of highest concentration)</a:t>
            </a:r>
          </a:p>
          <a:p>
            <a:endParaRPr lang="en-US" dirty="0"/>
          </a:p>
        </p:txBody>
      </p:sp>
    </p:spTree>
    <p:extLst>
      <p:ext uri="{BB962C8B-B14F-4D97-AF65-F5344CB8AC3E}">
        <p14:creationId xmlns:p14="http://schemas.microsoft.com/office/powerpoint/2010/main" val="34086399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2718" y="1600200"/>
            <a:ext cx="2457300" cy="4525963"/>
          </a:xfrm>
        </p:spPr>
        <p:txBody>
          <a:bodyPr>
            <a:normAutofit fontScale="85000" lnSpcReduction="20000"/>
          </a:bodyPr>
          <a:lstStyle/>
          <a:p>
            <a:r>
              <a:rPr lang="en-US" dirty="0" smtClean="0"/>
              <a:t>1024 Bread Crumb data points</a:t>
            </a:r>
          </a:p>
          <a:p>
            <a:r>
              <a:rPr lang="en-US" dirty="0" smtClean="0"/>
              <a:t>Orange is collision enter</a:t>
            </a:r>
          </a:p>
          <a:p>
            <a:r>
              <a:rPr lang="en-US" dirty="0" smtClean="0"/>
              <a:t>Blue is Bread Crumb (every second)</a:t>
            </a:r>
          </a:p>
          <a:p>
            <a:r>
              <a:rPr lang="en-US" dirty="0" smtClean="0"/>
              <a:t>Prediction was correct in some aspects, and incorrect in others.</a:t>
            </a:r>
            <a:endParaRPr lang="en-US" dirty="0"/>
          </a:p>
        </p:txBody>
      </p:sp>
      <p:sp>
        <p:nvSpPr>
          <p:cNvPr id="3" name="Title 2"/>
          <p:cNvSpPr>
            <a:spLocks noGrp="1"/>
          </p:cNvSpPr>
          <p:nvPr>
            <p:ph type="title"/>
          </p:nvPr>
        </p:nvSpPr>
        <p:spPr/>
        <p:txBody>
          <a:bodyPr>
            <a:normAutofit fontScale="90000"/>
          </a:bodyPr>
          <a:lstStyle/>
          <a:p>
            <a:r>
              <a:rPr lang="en-US" dirty="0" err="1" smtClean="0"/>
              <a:t>Heatmap</a:t>
            </a:r>
            <a:r>
              <a:rPr lang="en-US" dirty="0" smtClean="0"/>
              <a:t/>
            </a:r>
            <a:br>
              <a:rPr lang="en-US" dirty="0" smtClean="0"/>
            </a:br>
            <a:r>
              <a:rPr lang="en-US" dirty="0" smtClean="0"/>
              <a:t>Build 0.1</a:t>
            </a:r>
            <a:endParaRPr lang="en-US" dirty="0"/>
          </a:p>
        </p:txBody>
      </p:sp>
      <p:pic>
        <p:nvPicPr>
          <p:cNvPr id="3074" name="Picture 2" descr="C:\Users\Michael\Desktop\HeatmapB.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28600"/>
            <a:ext cx="6189027" cy="5893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5479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2133600"/>
            <a:ext cx="3179773" cy="4525963"/>
          </a:xfrm>
        </p:spPr>
        <p:txBody>
          <a:bodyPr/>
          <a:lstStyle/>
          <a:p>
            <a:r>
              <a:rPr lang="en-US" dirty="0" smtClean="0"/>
              <a:t>Drawing is slightly </a:t>
            </a:r>
            <a:r>
              <a:rPr lang="en-US" dirty="0" err="1" smtClean="0"/>
              <a:t>unproportional</a:t>
            </a:r>
            <a:r>
              <a:rPr lang="en-US" dirty="0" smtClean="0"/>
              <a:t>.</a:t>
            </a:r>
          </a:p>
          <a:p>
            <a:r>
              <a:rPr lang="en-US" dirty="0" smtClean="0"/>
              <a:t>Got general directions correct, did not account for wandering.</a:t>
            </a:r>
            <a:endParaRPr lang="en-US" dirty="0"/>
          </a:p>
        </p:txBody>
      </p:sp>
      <p:sp>
        <p:nvSpPr>
          <p:cNvPr id="3" name="Title 2"/>
          <p:cNvSpPr>
            <a:spLocks noGrp="1"/>
          </p:cNvSpPr>
          <p:nvPr>
            <p:ph type="title"/>
          </p:nvPr>
        </p:nvSpPr>
        <p:spPr>
          <a:xfrm>
            <a:off x="457200" y="274638"/>
            <a:ext cx="2971800" cy="1706562"/>
          </a:xfrm>
        </p:spPr>
        <p:txBody>
          <a:bodyPr>
            <a:normAutofit fontScale="90000"/>
          </a:bodyPr>
          <a:lstStyle/>
          <a:p>
            <a:r>
              <a:rPr lang="en-US" dirty="0" smtClean="0"/>
              <a:t>Overlay of </a:t>
            </a:r>
            <a:r>
              <a:rPr lang="en-US" dirty="0" err="1" smtClean="0"/>
              <a:t>Heatmap</a:t>
            </a:r>
            <a:r>
              <a:rPr lang="en-US" dirty="0" smtClean="0"/>
              <a:t> on prediction</a:t>
            </a:r>
            <a:endParaRPr lang="en-US" dirty="0"/>
          </a:p>
        </p:txBody>
      </p:sp>
      <p:pic>
        <p:nvPicPr>
          <p:cNvPr id="14338" name="Picture 2" descr="C:\Users\Michael\Desktop\CS3540\predictionoverlay.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8373" y="457200"/>
            <a:ext cx="5597082"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5291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Wanted to change something to see what effect it would have on the game</a:t>
            </a:r>
          </a:p>
          <a:p>
            <a:r>
              <a:rPr lang="en-US" dirty="0" smtClean="0"/>
              <a:t>Decided to make the spheres glow with light so the player will have an easier time finding them.</a:t>
            </a:r>
          </a:p>
          <a:p>
            <a:r>
              <a:rPr lang="en-US" dirty="0" smtClean="0"/>
              <a:t>Prediction: the paths will become more condensed and consistent. The spheres that were a problem earlier would become less of a problem.</a:t>
            </a:r>
            <a:endParaRPr lang="en-US" dirty="0"/>
          </a:p>
        </p:txBody>
      </p:sp>
      <p:sp>
        <p:nvSpPr>
          <p:cNvPr id="3" name="Title 2"/>
          <p:cNvSpPr>
            <a:spLocks noGrp="1"/>
          </p:cNvSpPr>
          <p:nvPr>
            <p:ph type="title"/>
          </p:nvPr>
        </p:nvSpPr>
        <p:spPr/>
        <p:txBody>
          <a:bodyPr/>
          <a:lstStyle/>
          <a:p>
            <a:r>
              <a:rPr lang="en-US" dirty="0" smtClean="0"/>
              <a:t>Where to go from here</a:t>
            </a:r>
            <a:endParaRPr lang="en-US" dirty="0"/>
          </a:p>
        </p:txBody>
      </p:sp>
    </p:spTree>
    <p:extLst>
      <p:ext uri="{BB962C8B-B14F-4D97-AF65-F5344CB8AC3E}">
        <p14:creationId xmlns:p14="http://schemas.microsoft.com/office/powerpoint/2010/main" val="23517971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2718" y="1600200"/>
            <a:ext cx="2457300" cy="4525963"/>
          </a:xfrm>
        </p:spPr>
        <p:txBody>
          <a:bodyPr>
            <a:normAutofit fontScale="77500" lnSpcReduction="20000"/>
          </a:bodyPr>
          <a:lstStyle/>
          <a:p>
            <a:r>
              <a:rPr lang="en-US" dirty="0" smtClean="0"/>
              <a:t>960 Bread Crumb data points</a:t>
            </a:r>
          </a:p>
          <a:p>
            <a:r>
              <a:rPr lang="en-US" dirty="0" smtClean="0"/>
              <a:t>Orange is collision enter</a:t>
            </a:r>
          </a:p>
          <a:p>
            <a:r>
              <a:rPr lang="en-US" dirty="0" smtClean="0"/>
              <a:t>Blue is Bread Crumb (every second)</a:t>
            </a:r>
          </a:p>
          <a:p>
            <a:r>
              <a:rPr lang="en-US" dirty="0" smtClean="0"/>
              <a:t>The paths look like they became more condensed, but some spheres were still hard to find.</a:t>
            </a:r>
            <a:endParaRPr lang="en-US" dirty="0"/>
          </a:p>
        </p:txBody>
      </p:sp>
      <p:sp>
        <p:nvSpPr>
          <p:cNvPr id="3" name="Title 2"/>
          <p:cNvSpPr>
            <a:spLocks noGrp="1"/>
          </p:cNvSpPr>
          <p:nvPr>
            <p:ph type="title"/>
          </p:nvPr>
        </p:nvSpPr>
        <p:spPr/>
        <p:txBody>
          <a:bodyPr>
            <a:normAutofit fontScale="90000"/>
          </a:bodyPr>
          <a:lstStyle/>
          <a:p>
            <a:r>
              <a:rPr lang="en-US" dirty="0" err="1" smtClean="0"/>
              <a:t>Heatmap</a:t>
            </a:r>
            <a:r>
              <a:rPr lang="en-US" dirty="0" smtClean="0"/>
              <a:t/>
            </a:r>
            <a:br>
              <a:rPr lang="en-US" dirty="0" smtClean="0"/>
            </a:br>
            <a:r>
              <a:rPr lang="en-US" dirty="0" smtClean="0"/>
              <a:t>Build 0.2</a:t>
            </a:r>
            <a:endParaRPr lang="en-US" dirty="0"/>
          </a:p>
        </p:txBody>
      </p:sp>
      <p:pic>
        <p:nvPicPr>
          <p:cNvPr id="1026" name="Picture 2" descr="C:\Users\Michael\Desktop\BreadCrumbB.2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80999"/>
            <a:ext cx="6076827" cy="5850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67275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230</TotalTime>
  <Words>1129</Words>
  <Application>Microsoft Office PowerPoint</Application>
  <PresentationFormat>On-screen Show (4:3)</PresentationFormat>
  <Paragraphs>120</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Concourse</vt:lpstr>
      <vt:lpstr>Individual Project:  Game Analytics</vt:lpstr>
      <vt:lpstr>My Project</vt:lpstr>
      <vt:lpstr>Where to start</vt:lpstr>
      <vt:lpstr>The Game: JackKnife</vt:lpstr>
      <vt:lpstr>Prediction</vt:lpstr>
      <vt:lpstr>Heatmap Build 0.1</vt:lpstr>
      <vt:lpstr>Overlay of Heatmap on prediction</vt:lpstr>
      <vt:lpstr>Where to go from here</vt:lpstr>
      <vt:lpstr>Heatmap Build 0.2</vt:lpstr>
      <vt:lpstr>Comparison</vt:lpstr>
      <vt:lpstr>What next?</vt:lpstr>
      <vt:lpstr>First Build</vt:lpstr>
      <vt:lpstr>First Build</vt:lpstr>
      <vt:lpstr>First Build</vt:lpstr>
      <vt:lpstr>Heatmap Build .5</vt:lpstr>
      <vt:lpstr>More Data (Enemy Heatmaps)</vt:lpstr>
      <vt:lpstr>What to make of this</vt:lpstr>
      <vt:lpstr>Overlay of Heatmaps on Level</vt:lpstr>
      <vt:lpstr>Overlay of Everything</vt:lpstr>
      <vt:lpstr>Playtesting</vt:lpstr>
      <vt:lpstr>A New Level</vt:lpstr>
      <vt:lpstr>Level 2</vt:lpstr>
      <vt:lpstr>Level 2</vt:lpstr>
      <vt:lpstr>Level 2</vt:lpstr>
      <vt:lpstr>Heatmap Build .7</vt:lpstr>
      <vt:lpstr>Enemy Heatmaps</vt:lpstr>
      <vt:lpstr>Predicting Player Motion</vt:lpstr>
      <vt:lpstr>Overlay of Heatmaps on Level 2</vt:lpstr>
      <vt:lpstr>PowerPoint Presentation</vt:lpstr>
      <vt:lpstr>Playtesting</vt:lpstr>
      <vt:lpstr>Game Analytics Tools Used</vt:lpstr>
      <vt:lpstr>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Individual Project Presentation 1</dc:title>
  <dc:creator>Michael</dc:creator>
  <cp:lastModifiedBy>Michael</cp:lastModifiedBy>
  <cp:revision>36</cp:revision>
  <dcterms:created xsi:type="dcterms:W3CDTF">2006-08-16T00:00:00Z</dcterms:created>
  <dcterms:modified xsi:type="dcterms:W3CDTF">2014-04-24T02:35:48Z</dcterms:modified>
</cp:coreProperties>
</file>